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8" r:id="rId4"/>
    <p:sldId id="258" r:id="rId5"/>
    <p:sldId id="259" r:id="rId6"/>
    <p:sldId id="260" r:id="rId7"/>
    <p:sldId id="261" r:id="rId8"/>
    <p:sldId id="262" r:id="rId9"/>
    <p:sldId id="263" r:id="rId10"/>
    <p:sldId id="267" r:id="rId11"/>
    <p:sldId id="264" r:id="rId12"/>
    <p:sldId id="265" r:id="rId13"/>
    <p:sldId id="266"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11" name="10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9F06248-9CAF-4DA4-BE81-3289B6E49C2C}" type="datetimeFigureOut">
              <a:rPr lang="es-ES" smtClean="0"/>
              <a:pPr/>
              <a:t>04/04/2011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0A33249-D9B7-4EE1-83CC-4D3B79F1724B}" type="slidenum">
              <a:rPr lang="es-ES" smtClean="0"/>
              <a:pPr/>
              <a:t>‹Nº›</a:t>
            </a:fld>
            <a:endParaRPr lang="es-E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9F06248-9CAF-4DA4-BE81-3289B6E49C2C}" type="datetimeFigureOut">
              <a:rPr lang="es-ES" smtClean="0"/>
              <a:pPr/>
              <a:t>04/04/2011</a:t>
            </a:fld>
            <a:endParaRPr lang="es-ES"/>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S"/>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0A33249-D9B7-4EE1-83CC-4D3B79F1724B}"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85794"/>
            <a:ext cx="7772400" cy="1470025"/>
          </a:xfrm>
        </p:spPr>
        <p:txBody>
          <a:bodyPr>
            <a:normAutofit/>
          </a:bodyPr>
          <a:lstStyle/>
          <a:p>
            <a:r>
              <a:rPr lang="es-ES" sz="6600" dirty="0" err="1" smtClean="0"/>
              <a:t>Didactic</a:t>
            </a:r>
            <a:r>
              <a:rPr lang="es-ES" sz="6600" dirty="0" smtClean="0"/>
              <a:t> </a:t>
            </a:r>
            <a:r>
              <a:rPr lang="es-ES" sz="6600" dirty="0" err="1"/>
              <a:t>U</a:t>
            </a:r>
            <a:r>
              <a:rPr lang="es-ES" sz="6600" dirty="0" err="1" smtClean="0"/>
              <a:t>nit</a:t>
            </a:r>
            <a:endParaRPr lang="es-ES" sz="6600" dirty="0"/>
          </a:p>
        </p:txBody>
      </p:sp>
      <p:sp>
        <p:nvSpPr>
          <p:cNvPr id="3" name="2 Subtítulo"/>
          <p:cNvSpPr>
            <a:spLocks noGrp="1"/>
          </p:cNvSpPr>
          <p:nvPr>
            <p:ph type="subTitle" idx="1"/>
          </p:nvPr>
        </p:nvSpPr>
        <p:spPr>
          <a:xfrm>
            <a:off x="1259632" y="4293096"/>
            <a:ext cx="7286676" cy="1504758"/>
          </a:xfrm>
        </p:spPr>
        <p:txBody>
          <a:bodyPr>
            <a:normAutofit/>
          </a:bodyPr>
          <a:lstStyle/>
          <a:p>
            <a:r>
              <a:rPr lang="es-ES" sz="8000" dirty="0" smtClean="0"/>
              <a:t>THE CIRCUS</a:t>
            </a:r>
            <a:endParaRPr lang="es-ES" sz="8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564904"/>
            <a:ext cx="8183880" cy="1051560"/>
          </a:xfrm>
        </p:spPr>
        <p:txBody>
          <a:bodyPr>
            <a:normAutofit/>
          </a:bodyPr>
          <a:lstStyle/>
          <a:p>
            <a:pPr algn="ctr"/>
            <a:r>
              <a:rPr lang="es-ES" sz="4400" dirty="0" err="1" smtClean="0"/>
              <a:t>Thank</a:t>
            </a:r>
            <a:r>
              <a:rPr lang="es-ES" sz="4400" dirty="0" smtClean="0"/>
              <a:t> </a:t>
            </a:r>
            <a:r>
              <a:rPr lang="es-ES" sz="4400" dirty="0" err="1" smtClean="0"/>
              <a:t>you</a:t>
            </a:r>
            <a:r>
              <a:rPr lang="es-ES" sz="4400" dirty="0" smtClean="0"/>
              <a:t>!</a:t>
            </a:r>
            <a:endParaRPr lang="es-ES" sz="4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79712" y="404664"/>
            <a:ext cx="5040560" cy="1237888"/>
          </a:xfrm>
        </p:spPr>
        <p:txBody>
          <a:bodyPr>
            <a:normAutofit/>
          </a:bodyPr>
          <a:lstStyle/>
          <a:p>
            <a:r>
              <a:rPr lang="es-ES" sz="6600" dirty="0" err="1" smtClean="0"/>
              <a:t>excursion</a:t>
            </a:r>
            <a:endParaRPr lang="es-ES" sz="6600" dirty="0"/>
          </a:p>
        </p:txBody>
      </p:sp>
      <p:pic>
        <p:nvPicPr>
          <p:cNvPr id="6" name="Picture 2"/>
          <p:cNvPicPr>
            <a:picLocks noChangeAspect="1" noChangeArrowheads="1"/>
          </p:cNvPicPr>
          <p:nvPr/>
        </p:nvPicPr>
        <p:blipFill>
          <a:blip r:embed="rId2" cstate="print"/>
          <a:srcRect/>
          <a:stretch>
            <a:fillRect/>
          </a:stretch>
        </p:blipFill>
        <p:spPr bwMode="auto">
          <a:xfrm>
            <a:off x="2123728" y="1772816"/>
            <a:ext cx="4808733" cy="4187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183880" cy="1051560"/>
          </a:xfrm>
        </p:spPr>
        <p:txBody>
          <a:bodyPr/>
          <a:lstStyle/>
          <a:p>
            <a:r>
              <a:rPr lang="en-US" dirty="0" smtClean="0"/>
              <a:t>Session 3: THINK ABOUT IT</a:t>
            </a:r>
            <a:endParaRPr lang="es-ES" dirty="0"/>
          </a:p>
        </p:txBody>
      </p:sp>
      <p:sp>
        <p:nvSpPr>
          <p:cNvPr id="3" name="2 Marcador de contenido"/>
          <p:cNvSpPr>
            <a:spLocks noGrp="1"/>
          </p:cNvSpPr>
          <p:nvPr>
            <p:ph idx="1"/>
          </p:nvPr>
        </p:nvSpPr>
        <p:spPr>
          <a:xfrm>
            <a:off x="467544" y="1700808"/>
            <a:ext cx="8183880" cy="4464496"/>
          </a:xfrm>
        </p:spPr>
        <p:txBody>
          <a:bodyPr>
            <a:normAutofit/>
          </a:bodyPr>
          <a:lstStyle/>
          <a:p>
            <a:r>
              <a:rPr lang="en-US" dirty="0" smtClean="0"/>
              <a:t>Pre-task: the teacher and the students do a follow-up of all they have learned about the circus.</a:t>
            </a:r>
          </a:p>
          <a:p>
            <a:pPr>
              <a:buNone/>
            </a:pPr>
            <a:endParaRPr lang="en-US" dirty="0" smtClean="0"/>
          </a:p>
          <a:p>
            <a:r>
              <a:rPr lang="en-US" dirty="0" smtClean="0"/>
              <a:t>Task preparation: they watch some fragments of videos in which you can see the day to day of the different people that are involved in the circus. </a:t>
            </a:r>
          </a:p>
          <a:p>
            <a:endParaRPr lang="es-ES" dirty="0" smtClean="0"/>
          </a:p>
          <a:p>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502920" y="530352"/>
            <a:ext cx="8183880" cy="5490936"/>
          </a:xfrm>
        </p:spPr>
        <p:txBody>
          <a:bodyPr/>
          <a:lstStyle/>
          <a:p>
            <a:r>
              <a:rPr lang="en-US" dirty="0" smtClean="0"/>
              <a:t>Task realization: children do a debate about how circus people and animals live. They talk about the Animals Rights, about if they like the circus live if they were animals, etc. they write a few lines of their final conclusions</a:t>
            </a:r>
          </a:p>
          <a:p>
            <a:endParaRPr lang="en-US" dirty="0" smtClean="0"/>
          </a:p>
          <a:p>
            <a:r>
              <a:rPr lang="en-US" dirty="0" smtClean="0"/>
              <a:t>Post-task: everybody writes on a big mural anything they want related to the experience or what they have enjoyed the most or the less. It can also be filled with photos of the circus they went to!</a:t>
            </a: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lstStyle/>
          <a:p>
            <a:endParaRPr lang="es-ES" dirty="0" smtClean="0"/>
          </a:p>
          <a:p>
            <a:endParaRPr lang="es-ES" dirty="0" smtClean="0"/>
          </a:p>
          <a:p>
            <a:endParaRPr lang="es-ES" dirty="0" smtClean="0"/>
          </a:p>
          <a:p>
            <a:endParaRPr lang="es-ES" dirty="0" smtClean="0"/>
          </a:p>
          <a:p>
            <a:r>
              <a:rPr lang="en-US" dirty="0" smtClean="0"/>
              <a:t>Cycle/Age group: eight to ten years.</a:t>
            </a:r>
          </a:p>
          <a:p>
            <a:r>
              <a:rPr lang="en-US" dirty="0" smtClean="0"/>
              <a:t>Subject: Knowledge of natural, social and cultural environment.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183880" cy="1051560"/>
          </a:xfrm>
        </p:spPr>
        <p:txBody>
          <a:bodyPr/>
          <a:lstStyle/>
          <a:p>
            <a:r>
              <a:rPr lang="es-ES" dirty="0" smtClean="0"/>
              <a:t>OBJECTIVES</a:t>
            </a:r>
            <a:endParaRPr lang="es-ES" dirty="0"/>
          </a:p>
        </p:txBody>
      </p:sp>
      <p:sp>
        <p:nvSpPr>
          <p:cNvPr id="3" name="2 Marcador de contenido"/>
          <p:cNvSpPr>
            <a:spLocks noGrp="1"/>
          </p:cNvSpPr>
          <p:nvPr>
            <p:ph idx="1"/>
          </p:nvPr>
        </p:nvSpPr>
        <p:spPr>
          <a:xfrm>
            <a:off x="500034" y="1857364"/>
            <a:ext cx="8183880" cy="3429024"/>
          </a:xfrm>
        </p:spPr>
        <p:txBody>
          <a:bodyPr>
            <a:normAutofit/>
          </a:bodyPr>
          <a:lstStyle/>
          <a:p>
            <a:pPr>
              <a:buNone/>
            </a:pPr>
            <a:r>
              <a:rPr lang="en-US" sz="2400" dirty="0" smtClean="0"/>
              <a:t>  - </a:t>
            </a:r>
            <a:r>
              <a:rPr lang="en-US" sz="2400" dirty="0" smtClean="0"/>
              <a:t>To learn the vocabulary related to the circus.</a:t>
            </a:r>
            <a:br>
              <a:rPr lang="en-US" sz="2400" dirty="0" smtClean="0"/>
            </a:br>
            <a:r>
              <a:rPr lang="en-US" sz="2400" dirty="0" smtClean="0"/>
              <a:t>- To create a link between the school and the environment.</a:t>
            </a:r>
            <a:br>
              <a:rPr lang="en-US" sz="2400" dirty="0" smtClean="0"/>
            </a:br>
            <a:r>
              <a:rPr lang="en-US" sz="2400" dirty="0" smtClean="0"/>
              <a:t>- To </a:t>
            </a:r>
            <a:r>
              <a:rPr lang="en-US" sz="2400" dirty="0" smtClean="0"/>
              <a:t>encourage </a:t>
            </a:r>
            <a:r>
              <a:rPr lang="en-US" sz="2400" dirty="0" smtClean="0"/>
              <a:t>students to learn the use of the new technologies.</a:t>
            </a:r>
            <a:br>
              <a:rPr lang="en-US" sz="2400" dirty="0" smtClean="0"/>
            </a:br>
            <a:r>
              <a:rPr lang="en-US" sz="2400" dirty="0" smtClean="0"/>
              <a:t>- To improve the students linguistics skills: they must speak and write in English and listen native people talk in that language.</a:t>
            </a:r>
            <a:endParaRPr lang="es-E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183880" cy="1051560"/>
          </a:xfrm>
        </p:spPr>
        <p:txBody>
          <a:bodyPr>
            <a:normAutofit fontScale="90000"/>
          </a:bodyPr>
          <a:lstStyle/>
          <a:p>
            <a:pPr algn="ctr"/>
            <a:r>
              <a:rPr lang="en-US" dirty="0" smtClean="0"/>
              <a:t>The day before starting the didactic unit</a:t>
            </a:r>
            <a:endParaRPr lang="en-US" dirty="0"/>
          </a:p>
        </p:txBody>
      </p:sp>
      <p:sp>
        <p:nvSpPr>
          <p:cNvPr id="3" name="2 Marcador de contenido"/>
          <p:cNvSpPr>
            <a:spLocks noGrp="1"/>
          </p:cNvSpPr>
          <p:nvPr>
            <p:ph idx="1"/>
          </p:nvPr>
        </p:nvSpPr>
        <p:spPr>
          <a:xfrm>
            <a:off x="467544" y="1988840"/>
            <a:ext cx="8183880" cy="2952328"/>
          </a:xfrm>
        </p:spPr>
        <p:txBody>
          <a:bodyPr>
            <a:normAutofit/>
          </a:bodyPr>
          <a:lstStyle/>
          <a:p>
            <a:pPr>
              <a:buNone/>
            </a:pPr>
            <a:endParaRPr lang="es-ES" dirty="0" smtClean="0"/>
          </a:p>
          <a:p>
            <a:r>
              <a:rPr lang="es-ES" dirty="0" err="1" smtClean="0"/>
              <a:t>The</a:t>
            </a:r>
            <a:r>
              <a:rPr lang="es-ES" dirty="0" smtClean="0"/>
              <a:t> </a:t>
            </a:r>
            <a:r>
              <a:rPr lang="es-ES" dirty="0" err="1" smtClean="0"/>
              <a:t>teacher</a:t>
            </a:r>
            <a:r>
              <a:rPr lang="es-ES" dirty="0" smtClean="0"/>
              <a:t> </a:t>
            </a:r>
            <a:r>
              <a:rPr lang="es-ES" dirty="0" err="1" smtClean="0"/>
              <a:t>makes</a:t>
            </a:r>
            <a:r>
              <a:rPr lang="es-ES" dirty="0" smtClean="0"/>
              <a:t> </a:t>
            </a:r>
            <a:r>
              <a:rPr lang="es-ES" dirty="0" err="1" smtClean="0"/>
              <a:t>groups</a:t>
            </a:r>
            <a:r>
              <a:rPr lang="es-ES" dirty="0" smtClean="0"/>
              <a:t> of 3-4 </a:t>
            </a:r>
            <a:r>
              <a:rPr lang="es-ES" dirty="0" err="1" smtClean="0"/>
              <a:t>pupils</a:t>
            </a:r>
            <a:r>
              <a:rPr lang="es-ES" dirty="0" smtClean="0"/>
              <a:t>.</a:t>
            </a:r>
          </a:p>
          <a:p>
            <a:pPr>
              <a:buNone/>
            </a:pPr>
            <a:endParaRPr lang="es-ES" dirty="0" smtClean="0"/>
          </a:p>
          <a:p>
            <a:r>
              <a:rPr lang="es-ES" dirty="0" err="1" smtClean="0"/>
              <a:t>The</a:t>
            </a:r>
            <a:r>
              <a:rPr lang="es-ES" dirty="0" smtClean="0"/>
              <a:t> </a:t>
            </a:r>
            <a:r>
              <a:rPr lang="es-ES" dirty="0" err="1" smtClean="0"/>
              <a:t>teacher</a:t>
            </a:r>
            <a:r>
              <a:rPr lang="es-ES" dirty="0" smtClean="0"/>
              <a:t> </a:t>
            </a:r>
            <a:r>
              <a:rPr lang="es-ES" dirty="0" err="1" smtClean="0"/>
              <a:t>asks</a:t>
            </a:r>
            <a:r>
              <a:rPr lang="es-ES" dirty="0" smtClean="0"/>
              <a:t> </a:t>
            </a:r>
            <a:r>
              <a:rPr lang="es-ES" dirty="0" err="1" smtClean="0"/>
              <a:t>the</a:t>
            </a:r>
            <a:r>
              <a:rPr lang="es-ES" dirty="0" smtClean="0"/>
              <a:t> </a:t>
            </a:r>
            <a:r>
              <a:rPr lang="es-ES" dirty="0" err="1" smtClean="0"/>
              <a:t>students</a:t>
            </a:r>
            <a:r>
              <a:rPr lang="es-ES" dirty="0" smtClean="0"/>
              <a:t> </a:t>
            </a:r>
            <a:r>
              <a:rPr lang="es-ES" dirty="0" err="1" smtClean="0"/>
              <a:t>to</a:t>
            </a:r>
            <a:r>
              <a:rPr lang="es-ES" dirty="0" smtClean="0"/>
              <a:t> look </a:t>
            </a:r>
            <a:r>
              <a:rPr lang="es-ES" dirty="0" err="1" smtClean="0"/>
              <a:t>for</a:t>
            </a:r>
            <a:r>
              <a:rPr lang="es-ES" dirty="0" smtClean="0"/>
              <a:t> </a:t>
            </a:r>
            <a:r>
              <a:rPr lang="es-ES" dirty="0" err="1" smtClean="0"/>
              <a:t>information</a:t>
            </a:r>
            <a:r>
              <a:rPr lang="es-ES" dirty="0" smtClean="0"/>
              <a:t> </a:t>
            </a:r>
            <a:r>
              <a:rPr lang="es-ES" dirty="0" err="1" smtClean="0"/>
              <a:t>about</a:t>
            </a:r>
            <a:r>
              <a:rPr lang="es-ES" dirty="0" smtClean="0"/>
              <a:t> </a:t>
            </a:r>
            <a:r>
              <a:rPr lang="es-ES" dirty="0" err="1" smtClean="0"/>
              <a:t>the</a:t>
            </a:r>
            <a:r>
              <a:rPr lang="es-ES" dirty="0" smtClean="0"/>
              <a:t> </a:t>
            </a:r>
            <a:r>
              <a:rPr lang="es-ES" dirty="0" err="1" smtClean="0"/>
              <a:t>circus</a:t>
            </a:r>
            <a:r>
              <a:rPr lang="es-ES" dirty="0" smtClean="0"/>
              <a:t>. </a:t>
            </a:r>
          </a:p>
          <a:p>
            <a:pPr>
              <a:buNone/>
            </a:pP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183880" cy="1051560"/>
          </a:xfrm>
        </p:spPr>
        <p:txBody>
          <a:bodyPr/>
          <a:lstStyle/>
          <a:p>
            <a:r>
              <a:rPr lang="en-US" dirty="0" smtClean="0"/>
              <a:t>Session</a:t>
            </a:r>
            <a:r>
              <a:rPr lang="es-ES" dirty="0" smtClean="0"/>
              <a:t> 1: </a:t>
            </a:r>
            <a:r>
              <a:rPr lang="es-ES" dirty="0" err="1" smtClean="0"/>
              <a:t>Let’s</a:t>
            </a:r>
            <a:r>
              <a:rPr lang="es-ES" dirty="0" smtClean="0"/>
              <a:t> do </a:t>
            </a:r>
            <a:r>
              <a:rPr lang="es-ES" dirty="0" err="1" smtClean="0"/>
              <a:t>theatre</a:t>
            </a:r>
            <a:endParaRPr lang="es-ES" dirty="0"/>
          </a:p>
        </p:txBody>
      </p:sp>
      <p:sp>
        <p:nvSpPr>
          <p:cNvPr id="3" name="2 Marcador de contenido"/>
          <p:cNvSpPr>
            <a:spLocks noGrp="1"/>
          </p:cNvSpPr>
          <p:nvPr>
            <p:ph idx="1"/>
          </p:nvPr>
        </p:nvSpPr>
        <p:spPr>
          <a:xfrm>
            <a:off x="467544" y="1628800"/>
            <a:ext cx="8183880" cy="4187952"/>
          </a:xfrm>
        </p:spPr>
        <p:txBody>
          <a:bodyPr>
            <a:normAutofit/>
          </a:bodyPr>
          <a:lstStyle/>
          <a:p>
            <a:r>
              <a:rPr lang="en-US" sz="2400" dirty="0" smtClean="0"/>
              <a:t>Pre-task: The teacher and the students make a debate about the circus. After that, the teacher shows the pupils a circus poster and tells them different things about it. That way she introduces new vocabulary.</a:t>
            </a:r>
          </a:p>
          <a:p>
            <a:r>
              <a:rPr lang="en-US" sz="2400" dirty="0" smtClean="0"/>
              <a:t>Task preparation: The class is divided in groups of 3-4 pupils. Each group has to do a small research of a topic related with the circus: jobs, people or animals.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5202904"/>
          </a:xfrm>
        </p:spPr>
        <p:txBody>
          <a:bodyPr>
            <a:normAutofit lnSpcReduction="10000"/>
          </a:bodyPr>
          <a:lstStyle/>
          <a:p>
            <a:r>
              <a:rPr lang="es-ES" dirty="0" smtClean="0"/>
              <a:t>Task </a:t>
            </a:r>
            <a:r>
              <a:rPr lang="es-ES" dirty="0" err="1" smtClean="0"/>
              <a:t>realization</a:t>
            </a:r>
            <a:r>
              <a:rPr lang="es-ES" dirty="0" smtClean="0"/>
              <a:t>: </a:t>
            </a:r>
            <a:r>
              <a:rPr lang="es-ES" dirty="0" err="1" smtClean="0"/>
              <a:t>each</a:t>
            </a:r>
            <a:r>
              <a:rPr lang="es-ES" dirty="0" smtClean="0"/>
              <a:t> </a:t>
            </a:r>
            <a:r>
              <a:rPr lang="es-ES" dirty="0" err="1" smtClean="0"/>
              <a:t>group</a:t>
            </a:r>
            <a:r>
              <a:rPr lang="es-ES" dirty="0" smtClean="0"/>
              <a:t> has </a:t>
            </a:r>
            <a:r>
              <a:rPr lang="es-ES" dirty="0" err="1" smtClean="0"/>
              <a:t>to</a:t>
            </a:r>
            <a:r>
              <a:rPr lang="es-ES" dirty="0" smtClean="0"/>
              <a:t> do a short </a:t>
            </a:r>
            <a:r>
              <a:rPr lang="es-ES" dirty="0" err="1" smtClean="0"/>
              <a:t>representation</a:t>
            </a:r>
            <a:r>
              <a:rPr lang="es-ES" dirty="0" smtClean="0"/>
              <a:t> of </a:t>
            </a:r>
            <a:r>
              <a:rPr lang="es-ES" dirty="0" err="1" smtClean="0"/>
              <a:t>the</a:t>
            </a:r>
            <a:r>
              <a:rPr lang="es-ES" dirty="0" smtClean="0"/>
              <a:t> </a:t>
            </a:r>
            <a:r>
              <a:rPr lang="es-ES" dirty="0" err="1" smtClean="0"/>
              <a:t>topic</a:t>
            </a:r>
            <a:r>
              <a:rPr lang="es-ES" dirty="0" smtClean="0"/>
              <a:t> </a:t>
            </a:r>
            <a:r>
              <a:rPr lang="es-ES" dirty="0" err="1" smtClean="0"/>
              <a:t>they</a:t>
            </a:r>
            <a:r>
              <a:rPr lang="es-ES" dirty="0" smtClean="0"/>
              <a:t> </a:t>
            </a:r>
            <a:r>
              <a:rPr lang="es-ES" dirty="0" err="1" smtClean="0"/>
              <a:t>have</a:t>
            </a:r>
            <a:r>
              <a:rPr lang="es-ES" dirty="0" smtClean="0"/>
              <a:t> </a:t>
            </a:r>
            <a:r>
              <a:rPr lang="es-ES" dirty="0" err="1" smtClean="0"/>
              <a:t>chosen</a:t>
            </a:r>
            <a:r>
              <a:rPr lang="es-ES" dirty="0" smtClean="0"/>
              <a:t> so </a:t>
            </a:r>
            <a:r>
              <a:rPr lang="es-ES" dirty="0" err="1" smtClean="0"/>
              <a:t>the</a:t>
            </a:r>
            <a:r>
              <a:rPr lang="es-ES" dirty="0" smtClean="0"/>
              <a:t> </a:t>
            </a:r>
            <a:r>
              <a:rPr lang="es-ES" dirty="0" err="1" smtClean="0"/>
              <a:t>rest</a:t>
            </a:r>
            <a:r>
              <a:rPr lang="es-ES" dirty="0" smtClean="0"/>
              <a:t> of </a:t>
            </a:r>
            <a:r>
              <a:rPr lang="es-ES" dirty="0" err="1" smtClean="0"/>
              <a:t>the</a:t>
            </a:r>
            <a:r>
              <a:rPr lang="es-ES" dirty="0" smtClean="0"/>
              <a:t> </a:t>
            </a:r>
            <a:r>
              <a:rPr lang="es-ES" dirty="0" err="1" smtClean="0"/>
              <a:t>class</a:t>
            </a:r>
            <a:r>
              <a:rPr lang="es-ES" dirty="0" smtClean="0"/>
              <a:t> can </a:t>
            </a:r>
            <a:r>
              <a:rPr lang="es-ES" dirty="0" err="1" smtClean="0"/>
              <a:t>guess</a:t>
            </a:r>
            <a:r>
              <a:rPr lang="es-ES" dirty="0" smtClean="0"/>
              <a:t> </a:t>
            </a:r>
            <a:r>
              <a:rPr lang="es-ES" dirty="0" err="1" smtClean="0"/>
              <a:t>what</a:t>
            </a:r>
            <a:r>
              <a:rPr lang="es-ES" dirty="0" smtClean="0"/>
              <a:t> </a:t>
            </a:r>
            <a:r>
              <a:rPr lang="es-ES" dirty="0" err="1" smtClean="0"/>
              <a:t>they</a:t>
            </a:r>
            <a:r>
              <a:rPr lang="es-ES" dirty="0" smtClean="0"/>
              <a:t> are </a:t>
            </a:r>
            <a:r>
              <a:rPr lang="es-ES" dirty="0" err="1" smtClean="0"/>
              <a:t>pretending</a:t>
            </a:r>
            <a:r>
              <a:rPr lang="es-ES" dirty="0" smtClean="0"/>
              <a:t> </a:t>
            </a:r>
            <a:r>
              <a:rPr lang="es-ES" dirty="0" err="1" smtClean="0"/>
              <a:t>to</a:t>
            </a:r>
            <a:r>
              <a:rPr lang="es-ES" dirty="0" smtClean="0"/>
              <a:t> </a:t>
            </a:r>
            <a:r>
              <a:rPr lang="es-ES" dirty="0" err="1" smtClean="0"/>
              <a:t>be</a:t>
            </a:r>
            <a:r>
              <a:rPr lang="es-ES" dirty="0" smtClean="0"/>
              <a:t>.</a:t>
            </a:r>
          </a:p>
          <a:p>
            <a:r>
              <a:rPr lang="es-ES" dirty="0" smtClean="0"/>
              <a:t>Post-</a:t>
            </a:r>
            <a:r>
              <a:rPr lang="es-ES" dirty="0" err="1" smtClean="0"/>
              <a:t>task</a:t>
            </a:r>
            <a:r>
              <a:rPr lang="es-ES" dirty="0" smtClean="0"/>
              <a:t>: </a:t>
            </a:r>
            <a:r>
              <a:rPr lang="en-US" dirty="0" smtClean="0"/>
              <a:t>the teacher could make the pupils fill in activities like these: </a:t>
            </a:r>
          </a:p>
          <a:p>
            <a:endParaRPr lang="en-US" dirty="0" smtClean="0"/>
          </a:p>
          <a:p>
            <a:pPr>
              <a:buNone/>
            </a:pPr>
            <a:r>
              <a:rPr lang="en-US" sz="2400" dirty="0" smtClean="0"/>
              <a:t>What do the acrobats do?</a:t>
            </a:r>
            <a:br>
              <a:rPr lang="en-US" sz="2400" dirty="0" smtClean="0"/>
            </a:br>
            <a:r>
              <a:rPr lang="en-US" sz="2400" dirty="0" smtClean="0"/>
              <a:t>a) Take care of the elephants.</a:t>
            </a:r>
            <a:br>
              <a:rPr lang="en-US" sz="2400" dirty="0" smtClean="0"/>
            </a:br>
            <a:r>
              <a:rPr lang="en-US" sz="2400" dirty="0" smtClean="0"/>
              <a:t>b) Play the guitar.</a:t>
            </a:r>
            <a:br>
              <a:rPr lang="en-US" sz="2400" dirty="0" smtClean="0"/>
            </a:br>
            <a:r>
              <a:rPr lang="en-US" sz="2400" dirty="0" smtClean="0"/>
              <a:t>c) Walk on the tightrope.</a:t>
            </a:r>
          </a:p>
          <a:p>
            <a:pPr>
              <a:buNone/>
            </a:pPr>
            <a:endParaRPr lang="en-US" sz="2400" dirty="0" smtClean="0"/>
          </a:p>
          <a:p>
            <a:pPr>
              <a:buNone/>
            </a:pPr>
            <a:r>
              <a:rPr lang="en-US" sz="2400" dirty="0" smtClean="0"/>
              <a:t>How do the clowns paint their faces?</a:t>
            </a:r>
            <a:endParaRPr lang="es-ES" sz="2400" dirty="0" smtClean="0"/>
          </a:p>
          <a:p>
            <a:pPr>
              <a:buNone/>
            </a:pPr>
            <a:endParaRPr lang="es-ES" dirty="0" smtClean="0"/>
          </a:p>
          <a:p>
            <a:pPr>
              <a:buNone/>
            </a:pP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normAutofit/>
          </a:bodyPr>
          <a:lstStyle/>
          <a:p>
            <a:pPr>
              <a:buNone/>
            </a:pPr>
            <a:r>
              <a:rPr lang="en-US" sz="2400" dirty="0" smtClean="0"/>
              <a:t>What do the elephants eat?</a:t>
            </a:r>
            <a:br>
              <a:rPr lang="en-US" sz="2400" dirty="0" smtClean="0"/>
            </a:b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r>
              <a:rPr lang="en-US" sz="2400" dirty="0" smtClean="0"/>
              <a:t/>
            </a:r>
            <a:br>
              <a:rPr lang="en-US" sz="2400" dirty="0" smtClean="0"/>
            </a:br>
            <a:r>
              <a:rPr lang="en-US" sz="2400" dirty="0" smtClean="0"/>
              <a:t>     NUTS              BANANAS             FISH</a:t>
            </a:r>
          </a:p>
          <a:p>
            <a:pPr>
              <a:buNone/>
            </a:pPr>
            <a:endParaRPr lang="en-US" sz="2400" dirty="0" smtClean="0"/>
          </a:p>
          <a:p>
            <a:pPr>
              <a:buNone/>
            </a:pPr>
            <a:endParaRPr lang="es-ES" sz="2400" dirty="0"/>
          </a:p>
        </p:txBody>
      </p:sp>
      <p:pic>
        <p:nvPicPr>
          <p:cNvPr id="5" name="Picture 2"/>
          <p:cNvPicPr>
            <a:picLocks noChangeAspect="1" noChangeArrowheads="1"/>
          </p:cNvPicPr>
          <p:nvPr/>
        </p:nvPicPr>
        <p:blipFill>
          <a:blip r:embed="rId2" cstate="print"/>
          <a:srcRect/>
          <a:stretch>
            <a:fillRect/>
          </a:stretch>
        </p:blipFill>
        <p:spPr bwMode="auto">
          <a:xfrm>
            <a:off x="827584" y="1628800"/>
            <a:ext cx="1895041" cy="1431255"/>
          </a:xfrm>
          <a:prstGeom prst="rect">
            <a:avLst/>
          </a:prstGeom>
          <a:noFill/>
          <a:ln w="9525">
            <a:noFill/>
            <a:miter lim="800000"/>
            <a:headEnd/>
            <a:tailEnd/>
          </a:ln>
        </p:spPr>
      </p:pic>
      <p:pic>
        <p:nvPicPr>
          <p:cNvPr id="8" name="Picture 3"/>
          <p:cNvPicPr>
            <a:picLocks noChangeAspect="1" noChangeArrowheads="1"/>
          </p:cNvPicPr>
          <p:nvPr/>
        </p:nvPicPr>
        <p:blipFill>
          <a:blip r:embed="rId3" cstate="print"/>
          <a:srcRect/>
          <a:stretch>
            <a:fillRect/>
          </a:stretch>
        </p:blipFill>
        <p:spPr bwMode="auto">
          <a:xfrm>
            <a:off x="3707904" y="1484784"/>
            <a:ext cx="1637184" cy="1637184"/>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a:stretch>
            <a:fillRect/>
          </a:stretch>
        </p:blipFill>
        <p:spPr bwMode="auto">
          <a:xfrm>
            <a:off x="5868144" y="1484784"/>
            <a:ext cx="2160240"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332656"/>
            <a:ext cx="8183880" cy="1051560"/>
          </a:xfrm>
        </p:spPr>
        <p:txBody>
          <a:bodyPr/>
          <a:lstStyle/>
          <a:p>
            <a:r>
              <a:rPr lang="en-US" dirty="0" smtClean="0"/>
              <a:t>Session</a:t>
            </a:r>
            <a:r>
              <a:rPr lang="es-ES" dirty="0" smtClean="0"/>
              <a:t> 2: </a:t>
            </a:r>
            <a:r>
              <a:rPr lang="es-ES" dirty="0" err="1" smtClean="0"/>
              <a:t>Create</a:t>
            </a:r>
            <a:r>
              <a:rPr lang="es-ES" dirty="0" smtClean="0"/>
              <a:t> a poster!</a:t>
            </a:r>
            <a:endParaRPr lang="es-ES" dirty="0"/>
          </a:p>
        </p:txBody>
      </p:sp>
      <p:sp>
        <p:nvSpPr>
          <p:cNvPr id="6" name="5 Marcador de contenido"/>
          <p:cNvSpPr>
            <a:spLocks noGrp="1"/>
          </p:cNvSpPr>
          <p:nvPr>
            <p:ph idx="1"/>
          </p:nvPr>
        </p:nvSpPr>
        <p:spPr>
          <a:xfrm>
            <a:off x="467544" y="1484784"/>
            <a:ext cx="8183880" cy="4968552"/>
          </a:xfrm>
        </p:spPr>
        <p:txBody>
          <a:bodyPr>
            <a:normAutofit fontScale="77500" lnSpcReduction="20000"/>
          </a:bodyPr>
          <a:lstStyle/>
          <a:p>
            <a:r>
              <a:rPr lang="en-US" dirty="0" smtClean="0"/>
              <a:t>Pre-task: The teacher increases the interest of pupils asking them: “How do the people who work in the circus make the other people go there?”. He can also show different posters to the students.</a:t>
            </a:r>
          </a:p>
          <a:p>
            <a:pPr>
              <a:buNone/>
            </a:pPr>
            <a:endParaRPr lang="en-US" dirty="0" smtClean="0"/>
          </a:p>
          <a:p>
            <a:r>
              <a:rPr lang="en-US" dirty="0" smtClean="0"/>
              <a:t>Task preparation: In groups,</a:t>
            </a:r>
            <a:r>
              <a:rPr lang="en-US" b="1" dirty="0" smtClean="0"/>
              <a:t> </a:t>
            </a:r>
            <a:r>
              <a:rPr lang="en-US" dirty="0" smtClean="0"/>
              <a:t>pupils do a sketch of the poster that they have to do. They have to search photos and some information about the circus.</a:t>
            </a:r>
          </a:p>
          <a:p>
            <a:endParaRPr lang="en-US" dirty="0" smtClean="0"/>
          </a:p>
          <a:p>
            <a:r>
              <a:rPr lang="en-US" dirty="0" smtClean="0"/>
              <a:t>Task realization: The students have to use the information that they have found and ICT to make their own poster.</a:t>
            </a:r>
          </a:p>
          <a:p>
            <a:endParaRPr lang="en-US" dirty="0" smtClean="0"/>
          </a:p>
          <a:p>
            <a:r>
              <a:rPr lang="en-US" dirty="0" smtClean="0"/>
              <a:t>Post-task: The pupils have to show their work to the classmates. For this, they have to use ICT</a:t>
            </a:r>
            <a:r>
              <a:rPr lang="es-ES" dirty="0" smtClean="0"/>
              <a:t>. </a:t>
            </a:r>
            <a:r>
              <a:rPr lang="es-ES" dirty="0" err="1" smtClean="0"/>
              <a:t>The</a:t>
            </a:r>
            <a:r>
              <a:rPr lang="es-ES" dirty="0" smtClean="0"/>
              <a:t> </a:t>
            </a:r>
            <a:r>
              <a:rPr lang="es-ES" dirty="0" err="1" smtClean="0"/>
              <a:t>best</a:t>
            </a:r>
            <a:r>
              <a:rPr lang="es-ES" dirty="0" smtClean="0"/>
              <a:t> </a:t>
            </a:r>
            <a:r>
              <a:rPr lang="es-ES" dirty="0" err="1" smtClean="0"/>
              <a:t>voted</a:t>
            </a:r>
            <a:r>
              <a:rPr lang="es-ES" dirty="0" smtClean="0"/>
              <a:t> poster </a:t>
            </a:r>
            <a:r>
              <a:rPr lang="es-ES" dirty="0" err="1" smtClean="0"/>
              <a:t>will</a:t>
            </a:r>
            <a:r>
              <a:rPr lang="es-ES" dirty="0" smtClean="0"/>
              <a:t> </a:t>
            </a:r>
            <a:r>
              <a:rPr lang="es-ES" dirty="0" err="1" smtClean="0"/>
              <a:t>be</a:t>
            </a:r>
            <a:r>
              <a:rPr lang="es-ES" dirty="0" smtClean="0"/>
              <a:t> </a:t>
            </a:r>
            <a:r>
              <a:rPr lang="es-ES" dirty="0" err="1" smtClean="0"/>
              <a:t>printed</a:t>
            </a:r>
            <a:r>
              <a:rPr lang="es-ES" dirty="0" smtClean="0"/>
              <a:t> and </a:t>
            </a:r>
            <a:r>
              <a:rPr lang="es-ES" dirty="0" err="1" smtClean="0"/>
              <a:t>hung</a:t>
            </a:r>
            <a:r>
              <a:rPr lang="es-ES" dirty="0" smtClean="0"/>
              <a:t> up in  </a:t>
            </a:r>
            <a:r>
              <a:rPr lang="es-ES" dirty="0" err="1" smtClean="0"/>
              <a:t>the</a:t>
            </a:r>
            <a:r>
              <a:rPr lang="es-ES" dirty="0" smtClean="0"/>
              <a:t> </a:t>
            </a:r>
            <a:r>
              <a:rPr lang="es-ES" dirty="0" err="1" smtClean="0"/>
              <a:t>classroom</a:t>
            </a:r>
            <a:endParaRPr lang="es-ES" dirty="0" smtClean="0"/>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1026" name="Picture 2"/>
          <p:cNvPicPr>
            <a:picLocks noGrp="1" noChangeAspect="1" noChangeArrowheads="1"/>
          </p:cNvPicPr>
          <p:nvPr>
            <p:ph idx="1"/>
          </p:nvPr>
        </p:nvPicPr>
        <p:blipFill>
          <a:blip r:embed="rId2" cstate="print"/>
          <a:srcRect l="3835" t="1635" r="2926" b="2892"/>
          <a:stretch>
            <a:fillRect/>
          </a:stretch>
        </p:blipFill>
        <p:spPr bwMode="auto">
          <a:xfrm>
            <a:off x="2771800" y="764704"/>
            <a:ext cx="3600400" cy="4768097"/>
          </a:xfrm>
          <a:prstGeom prst="rect">
            <a:avLst/>
          </a:prstGeom>
          <a:noFill/>
          <a:ln w="9525">
            <a:noFill/>
            <a:miter lim="800000"/>
            <a:headEnd/>
            <a:tailEnd/>
          </a:ln>
        </p:spPr>
      </p:pic>
      <p:sp>
        <p:nvSpPr>
          <p:cNvPr id="4" name="3 CuadroTexto"/>
          <p:cNvSpPr txBox="1"/>
          <p:nvPr/>
        </p:nvSpPr>
        <p:spPr>
          <a:xfrm>
            <a:off x="467544" y="548681"/>
            <a:ext cx="2304256" cy="369332"/>
          </a:xfrm>
          <a:prstGeom prst="rect">
            <a:avLst/>
          </a:prstGeom>
          <a:noFill/>
        </p:spPr>
        <p:txBody>
          <a:bodyPr wrap="square" rtlCol="0">
            <a:spAutoFit/>
          </a:bodyPr>
          <a:lstStyle/>
          <a:p>
            <a:r>
              <a:rPr lang="es-ES" dirty="0" err="1" smtClean="0"/>
              <a:t>An</a:t>
            </a:r>
            <a:r>
              <a:rPr lang="es-ES" dirty="0" smtClean="0"/>
              <a:t> </a:t>
            </a:r>
            <a:r>
              <a:rPr lang="es-ES" dirty="0" err="1" smtClean="0"/>
              <a:t>example</a:t>
            </a:r>
            <a:r>
              <a:rPr lang="es-ES" dirty="0" smtClean="0"/>
              <a:t>…</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202</TotalTime>
  <Words>482</Words>
  <Application>Microsoft Office PowerPoint</Application>
  <PresentationFormat>Presentación en pantalla (4:3)</PresentationFormat>
  <Paragraphs>48</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Aspecto</vt:lpstr>
      <vt:lpstr>Didactic Unit</vt:lpstr>
      <vt:lpstr>Diapositiva 2</vt:lpstr>
      <vt:lpstr>OBJECTIVES</vt:lpstr>
      <vt:lpstr>The day before starting the didactic unit</vt:lpstr>
      <vt:lpstr>Session 1: Let’s do theatre</vt:lpstr>
      <vt:lpstr>Diapositiva 6</vt:lpstr>
      <vt:lpstr>Diapositiva 7</vt:lpstr>
      <vt:lpstr>Session 2: Create a poster!</vt:lpstr>
      <vt:lpstr>Diapositiva 9</vt:lpstr>
      <vt:lpstr>Thank you!</vt:lpstr>
      <vt:lpstr>excursion</vt:lpstr>
      <vt:lpstr>Session 3: THINK ABOUT IT</vt:lpstr>
      <vt:lpstr>Diapositiva 13</vt:lpstr>
    </vt:vector>
  </TitlesOfParts>
  <Company>CCEE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Didactic Unit</dc:title>
  <dc:creator>usuari_sid</dc:creator>
  <cp:lastModifiedBy>aules</cp:lastModifiedBy>
  <cp:revision>25</cp:revision>
  <dcterms:created xsi:type="dcterms:W3CDTF">2011-03-30T17:47:50Z</dcterms:created>
  <dcterms:modified xsi:type="dcterms:W3CDTF">2011-04-04T17:48:42Z</dcterms:modified>
</cp:coreProperties>
</file>